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78B8C-961B-4A8A-A258-758911BD1B43}" type="datetimeFigureOut">
              <a:rPr lang="en-MY" smtClean="0"/>
              <a:t>20/4/2020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84F2E-1EC4-43B8-9507-7D3FEB131B19}" type="slidenum">
              <a:rPr lang="en-MY" smtClean="0"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6" Type="http://schemas.openxmlformats.org/officeDocument/2006/relationships/image" Target="../media/image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4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Structure and Functional Biology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Second</a:t>
            </a:r>
            <a:r>
              <a:rPr lang="en-US" dirty="0" smtClean="0"/>
              <a:t> </a:t>
            </a:r>
            <a:r>
              <a:rPr lang="en-US" dirty="0" smtClean="0"/>
              <a:t>Week online Lecture </a:t>
            </a:r>
            <a:r>
              <a:rPr lang="en-US" dirty="0" smtClean="0"/>
              <a:t>(1/2)</a:t>
            </a:r>
            <a:endParaRPr lang="en-US" dirty="0" smtClean="0"/>
          </a:p>
          <a:p>
            <a:r>
              <a:rPr lang="en-US" dirty="0" smtClean="0"/>
              <a:t>Dr. </a:t>
            </a:r>
            <a:r>
              <a:rPr lang="en-US" dirty="0" err="1" smtClean="0"/>
              <a:t>Farrukh</a:t>
            </a:r>
            <a:r>
              <a:rPr lang="en-US" dirty="0" smtClean="0"/>
              <a:t> </a:t>
            </a:r>
            <a:r>
              <a:rPr lang="en-US" dirty="0" err="1" smtClean="0"/>
              <a:t>Jamil</a:t>
            </a:r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43100" y="228600"/>
            <a:ext cx="5257800" cy="1143000"/>
          </a:xfrm>
        </p:spPr>
        <p:txBody>
          <a:bodyPr/>
          <a:lstStyle/>
          <a:p>
            <a:r>
              <a:rPr lang="en-US"/>
              <a:t>Greek Key Motifs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0" y="1219200"/>
            <a:ext cx="41910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/>
              <a:t>This motif is formed when one of the connections of four antiparallel </a:t>
            </a:r>
            <a:r>
              <a:rPr lang="en-US" sz="2200">
                <a:latin typeface="Symbol" pitchFamily="18" charset="2"/>
              </a:rPr>
              <a:t>b </a:t>
            </a:r>
            <a:r>
              <a:rPr lang="en-US" sz="2200"/>
              <a:t>strands is not a hairpin connection. </a:t>
            </a:r>
          </a:p>
          <a:p>
            <a:pPr>
              <a:lnSpc>
                <a:spcPct val="90000"/>
              </a:lnSpc>
            </a:pPr>
            <a:r>
              <a:rPr lang="en-US" sz="2200"/>
              <a:t>The motif occurs when strand number n is connected to strand n + 3 (a) or n - 3 (b) instead of n + 1 or n - 1 in an eight-stranded antiparallel </a:t>
            </a:r>
            <a:r>
              <a:rPr lang="en-US" sz="2200">
                <a:latin typeface="Symbol" pitchFamily="18" charset="2"/>
              </a:rPr>
              <a:t>b</a:t>
            </a:r>
            <a:r>
              <a:rPr lang="en-US" sz="2200"/>
              <a:t> sheet or barrel. The two different possible connections give two different hands of the Greek key motif. </a:t>
            </a:r>
          </a:p>
          <a:p>
            <a:pPr>
              <a:lnSpc>
                <a:spcPct val="90000"/>
              </a:lnSpc>
            </a:pPr>
            <a:r>
              <a:rPr lang="en-US" sz="2200"/>
              <a:t>In all protein structures known so far, only the hand shown in (a) has been observed. </a:t>
            </a:r>
          </a:p>
        </p:txBody>
      </p:sp>
      <p:pic>
        <p:nvPicPr>
          <p:cNvPr id="37892" name="Picture 4" descr="FIG5_10"/>
          <p:cNvPicPr>
            <a:picLocks noChangeAspect="1" noChangeArrowheads="1"/>
          </p:cNvPicPr>
          <p:nvPr/>
        </p:nvPicPr>
        <p:blipFill>
          <a:blip r:embed="rId3" cstate="print"/>
          <a:srcRect r="22528" b="7353"/>
          <a:stretch>
            <a:fillRect/>
          </a:stretch>
        </p:blipFill>
        <p:spPr bwMode="auto">
          <a:xfrm>
            <a:off x="0" y="1600200"/>
            <a:ext cx="4876800" cy="4357688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7772400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800099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0" y="274638"/>
            <a:ext cx="4114800" cy="1143000"/>
          </a:xfrm>
        </p:spPr>
        <p:txBody>
          <a:bodyPr/>
          <a:lstStyle/>
          <a:p>
            <a:r>
              <a:rPr lang="en-US" sz="3200" b="1"/>
              <a:t>The Fold of IgG Domains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572000"/>
            <a:ext cx="8458200" cy="2133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/>
              <a:t>Beta strands labeled A-G of the constant and variable domains of immunoglobulins have the same topology and similar structures. There are two extra </a:t>
            </a:r>
            <a:r>
              <a:rPr lang="en-US" sz="2200">
                <a:latin typeface="Symbol" pitchFamily="18" charset="2"/>
              </a:rPr>
              <a:t>b</a:t>
            </a:r>
            <a:r>
              <a:rPr lang="en-US" sz="2200"/>
              <a:t> strands, C' and C'' (red) in the variable domain. The loop between these strands contains the hyper-variable region CDR2. The remaining CDR regions are at the same end of the barrel in the loops connecting </a:t>
            </a:r>
            <a:r>
              <a:rPr lang="en-US" sz="2200">
                <a:latin typeface="Symbol" pitchFamily="18" charset="2"/>
              </a:rPr>
              <a:t>b </a:t>
            </a:r>
            <a:r>
              <a:rPr lang="en-US" sz="2200"/>
              <a:t>strands B and C and strands F and G.</a:t>
            </a:r>
          </a:p>
        </p:txBody>
      </p:sp>
      <p:pic>
        <p:nvPicPr>
          <p:cNvPr id="38916" name="Picture 4" descr="FIG15_8"/>
          <p:cNvPicPr>
            <a:picLocks noChangeAspect="1" noChangeArrowheads="1"/>
          </p:cNvPicPr>
          <p:nvPr/>
        </p:nvPicPr>
        <p:blipFill>
          <a:blip r:embed="rId3" cstate="print"/>
          <a:srcRect b="8173"/>
          <a:stretch>
            <a:fillRect/>
          </a:stretch>
        </p:blipFill>
        <p:spPr bwMode="auto">
          <a:xfrm>
            <a:off x="304800" y="381000"/>
            <a:ext cx="4572000" cy="4051300"/>
          </a:xfrm>
          <a:prstGeom prst="rect">
            <a:avLst/>
          </a:prstGeom>
          <a:noFill/>
        </p:spPr>
      </p:pic>
      <p:pic>
        <p:nvPicPr>
          <p:cNvPr id="38917" name="Picture 5" descr="FIG15_7"/>
          <p:cNvPicPr>
            <a:picLocks noChangeAspect="1" noChangeArrowheads="1"/>
          </p:cNvPicPr>
          <p:nvPr/>
        </p:nvPicPr>
        <p:blipFill>
          <a:blip r:embed="rId4" cstate="print"/>
          <a:srcRect l="1035" b="10196"/>
          <a:stretch>
            <a:fillRect/>
          </a:stretch>
        </p:blipFill>
        <p:spPr bwMode="auto">
          <a:xfrm>
            <a:off x="4800600" y="1828800"/>
            <a:ext cx="3784600" cy="2409825"/>
          </a:xfrm>
          <a:prstGeom prst="rect">
            <a:avLst/>
          </a:prstGeom>
          <a:noFill/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Gamma Crystallin Domain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1663"/>
            <a:ext cx="7772400" cy="24193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domain structure of </a:t>
            </a:r>
            <a:r>
              <a:rPr lang="en-US" sz="2400">
                <a:latin typeface="Symbol" pitchFamily="18" charset="2"/>
              </a:rPr>
              <a:t>g</a:t>
            </a:r>
            <a:r>
              <a:rPr lang="en-US" sz="2400"/>
              <a:t>-crystallin is built up from two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sheets of four antiparallel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strands, sheet 1 from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 1, 2, 4, and 7 and sheet 2 from strands 3, 5, 6, and 8. </a:t>
            </a:r>
          </a:p>
          <a:p>
            <a:pPr>
              <a:lnSpc>
                <a:spcPct val="90000"/>
              </a:lnSpc>
            </a:pPr>
            <a:r>
              <a:rPr lang="en-US" sz="2400"/>
              <a:t>It is obvious that the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 are arranged in two Greek key motifs, one (red) formed by strands 1 - 4 and the other (green) by strands 5 - 8.</a:t>
            </a:r>
          </a:p>
        </p:txBody>
      </p:sp>
      <p:pic>
        <p:nvPicPr>
          <p:cNvPr id="39940" name="Picture 4" descr="FIG5_12"/>
          <p:cNvPicPr>
            <a:picLocks noChangeAspect="1" noChangeArrowheads="1"/>
          </p:cNvPicPr>
          <p:nvPr/>
        </p:nvPicPr>
        <p:blipFill>
          <a:blip r:embed="rId3" cstate="print"/>
          <a:srcRect l="4959" r="2480" b="2255"/>
          <a:stretch>
            <a:fillRect/>
          </a:stretch>
        </p:blipFill>
        <p:spPr bwMode="auto">
          <a:xfrm>
            <a:off x="609600" y="955675"/>
            <a:ext cx="2949575" cy="3235325"/>
          </a:xfrm>
          <a:prstGeom prst="rect">
            <a:avLst/>
          </a:prstGeom>
          <a:noFill/>
        </p:spPr>
      </p:pic>
      <p:pic>
        <p:nvPicPr>
          <p:cNvPr id="39941" name="Picture 5" descr="FIG5_14"/>
          <p:cNvPicPr>
            <a:picLocks noChangeAspect="1" noChangeArrowheads="1"/>
          </p:cNvPicPr>
          <p:nvPr/>
        </p:nvPicPr>
        <p:blipFill>
          <a:blip r:embed="rId4" cstate="print"/>
          <a:srcRect l="2380" b="8313"/>
          <a:stretch>
            <a:fillRect/>
          </a:stretch>
        </p:blipFill>
        <p:spPr bwMode="auto">
          <a:xfrm>
            <a:off x="3352800" y="1108075"/>
            <a:ext cx="2152650" cy="3235325"/>
          </a:xfrm>
          <a:prstGeom prst="rect">
            <a:avLst/>
          </a:prstGeom>
          <a:noFill/>
        </p:spPr>
      </p:pic>
      <p:pic>
        <p:nvPicPr>
          <p:cNvPr id="39942" name="Picture 6" descr="FIG5_13"/>
          <p:cNvPicPr>
            <a:picLocks noChangeAspect="1" noChangeArrowheads="1"/>
          </p:cNvPicPr>
          <p:nvPr/>
        </p:nvPicPr>
        <p:blipFill>
          <a:blip r:embed="rId5" cstate="print"/>
          <a:srcRect b="17235"/>
          <a:stretch>
            <a:fillRect/>
          </a:stretch>
        </p:blipFill>
        <p:spPr bwMode="auto">
          <a:xfrm>
            <a:off x="5486400" y="1430338"/>
            <a:ext cx="3505200" cy="2347912"/>
          </a:xfrm>
          <a:prstGeom prst="rect">
            <a:avLst/>
          </a:prstGeom>
          <a:noFill/>
        </p:spPr>
      </p:pic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84263" y="41275"/>
            <a:ext cx="7602537" cy="838200"/>
          </a:xfrm>
        </p:spPr>
        <p:txBody>
          <a:bodyPr/>
          <a:lstStyle/>
          <a:p>
            <a:r>
              <a:rPr lang="en-US" sz="4000"/>
              <a:t>Complete </a:t>
            </a:r>
            <a:r>
              <a:rPr lang="en-US" sz="4000">
                <a:latin typeface="Symbol" pitchFamily="18" charset="2"/>
              </a:rPr>
              <a:t>g</a:t>
            </a:r>
            <a:r>
              <a:rPr lang="en-US" sz="4000"/>
              <a:t>-crystallin Molecule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1179513"/>
            <a:ext cx="4398963" cy="5437187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/>
              <a:t>The two domains of the complete molecule have the same topology; each is composed of two Greek key motifs that are joined by a short loop region.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40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/>
              <a:t>There is a greater amino acid sequence homology between the domains than the motifs within each domain, suggesting that  the four Greek Key motifs in </a:t>
            </a:r>
            <a:r>
              <a:rPr lang="en-US" sz="2400">
                <a:latin typeface="Symbol" pitchFamily="18" charset="2"/>
              </a:rPr>
              <a:t>g</a:t>
            </a:r>
            <a:r>
              <a:rPr lang="en-US" sz="2400"/>
              <a:t>-crystallin  are evolutionarily related by gene duplication and fusion.  </a:t>
            </a:r>
          </a:p>
        </p:txBody>
      </p:sp>
      <p:pic>
        <p:nvPicPr>
          <p:cNvPr id="40964" name="Picture 4" descr="FIG5_15"/>
          <p:cNvPicPr>
            <a:picLocks noChangeAspect="1" noChangeArrowheads="1"/>
          </p:cNvPicPr>
          <p:nvPr/>
        </p:nvPicPr>
        <p:blipFill>
          <a:blip r:embed="rId2" cstate="print"/>
          <a:srcRect b="6024"/>
          <a:stretch>
            <a:fillRect/>
          </a:stretch>
        </p:blipFill>
        <p:spPr bwMode="auto">
          <a:xfrm>
            <a:off x="304800" y="1600200"/>
            <a:ext cx="4330700" cy="5026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Sheet</a:t>
            </a:r>
            <a:endParaRPr lang="en-MY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303" y="1447800"/>
            <a:ext cx="778501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/>
              <a:t>Beta Structures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5676900" cy="6096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Anti-parallel </a:t>
            </a:r>
            <a:r>
              <a:rPr lang="en-US" sz="2700" dirty="0">
                <a:latin typeface="Symbol" pitchFamily="18" charset="2"/>
              </a:rPr>
              <a:t>b</a:t>
            </a:r>
            <a:r>
              <a:rPr lang="en-US" sz="2700" dirty="0"/>
              <a:t> strands are usually arranged in two </a:t>
            </a:r>
            <a:r>
              <a:rPr lang="en-US" sz="2700" dirty="0">
                <a:latin typeface="Symbol" pitchFamily="18" charset="2"/>
              </a:rPr>
              <a:t>b</a:t>
            </a:r>
            <a:r>
              <a:rPr lang="en-US" sz="2700" dirty="0"/>
              <a:t>-sheets that pack against each other and form a distorted barrel structure, the core of the structure.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Depending on the way the </a:t>
            </a:r>
            <a:r>
              <a:rPr lang="en-US" sz="2700" dirty="0">
                <a:latin typeface="Symbol" pitchFamily="18" charset="2"/>
              </a:rPr>
              <a:t>b</a:t>
            </a:r>
            <a:r>
              <a:rPr lang="en-US" sz="2700" dirty="0"/>
              <a:t>-strands around the barrel are connected along the polypeptide chain, they can be divided into four major groups</a:t>
            </a:r>
            <a:r>
              <a:rPr lang="en-US" sz="2700" dirty="0" smtClean="0"/>
              <a:t>:</a:t>
            </a:r>
          </a:p>
          <a:p>
            <a:pPr lvl="1">
              <a:lnSpc>
                <a:spcPct val="90000"/>
              </a:lnSpc>
            </a:pPr>
            <a:endParaRPr lang="en-US" sz="2300" dirty="0" smtClean="0"/>
          </a:p>
          <a:p>
            <a:pPr lvl="1">
              <a:lnSpc>
                <a:spcPct val="90000"/>
              </a:lnSpc>
              <a:buNone/>
            </a:pPr>
            <a:r>
              <a:rPr lang="en-US" dirty="0" smtClean="0"/>
              <a:t>	Beta barrels</a:t>
            </a:r>
            <a:endParaRPr lang="en-US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700" dirty="0"/>
              <a:t>	Up-and-down barrel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700" dirty="0"/>
              <a:t>	Greek Key barrel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700" dirty="0"/>
              <a:t>	Jelly roll barrel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700" dirty="0">
                <a:latin typeface="Symbol" pitchFamily="18" charset="2"/>
              </a:rPr>
              <a:t>	</a:t>
            </a:r>
            <a:endParaRPr lang="en-US" sz="2700" dirty="0"/>
          </a:p>
        </p:txBody>
      </p:sp>
      <p:pic>
        <p:nvPicPr>
          <p:cNvPr id="33796" name="Picture 4" descr="FIG5_1"/>
          <p:cNvPicPr>
            <a:picLocks noChangeAspect="1" noChangeArrowheads="1"/>
          </p:cNvPicPr>
          <p:nvPr/>
        </p:nvPicPr>
        <p:blipFill>
          <a:blip r:embed="rId3" cstate="print"/>
          <a:srcRect t="4411" r="35172" b="10294"/>
          <a:stretch>
            <a:fillRect/>
          </a:stretch>
        </p:blipFill>
        <p:spPr bwMode="auto">
          <a:xfrm>
            <a:off x="5788025" y="1511300"/>
            <a:ext cx="3249613" cy="3316288"/>
          </a:xfrm>
          <a:prstGeom prst="rect">
            <a:avLst/>
          </a:prstGeom>
          <a:noFill/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5353050" y="4913313"/>
            <a:ext cx="3705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superoxide dismutase (SOD)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Barrels</a:t>
            </a:r>
            <a:endParaRPr lang="en-MY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7086600" cy="46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0200"/>
            <a:ext cx="6629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" y="414338"/>
            <a:ext cx="8086725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24313" y="192088"/>
            <a:ext cx="5110162" cy="1143000"/>
          </a:xfrm>
        </p:spPr>
        <p:txBody>
          <a:bodyPr/>
          <a:lstStyle/>
          <a:p>
            <a:r>
              <a:rPr lang="en-US"/>
              <a:t>Up-and-down Barrel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43475" y="1412875"/>
            <a:ext cx="3914775" cy="5202238"/>
          </a:xfrm>
        </p:spPr>
        <p:txBody>
          <a:bodyPr/>
          <a:lstStyle/>
          <a:p>
            <a:r>
              <a:rPr lang="en-US" sz="2400"/>
              <a:t>Schematic and topological diagrams of an up-and-down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barrel. </a:t>
            </a:r>
          </a:p>
          <a:p>
            <a:r>
              <a:rPr lang="en-US" sz="2400"/>
              <a:t>The eight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 are all antiparallel to each other and are connected by hairpin loops. </a:t>
            </a:r>
          </a:p>
          <a:p>
            <a:r>
              <a:rPr lang="en-US" sz="2400"/>
              <a:t>Beta strands that are adjacent in the amino acid sequence are also adjacent in the three-dimensional structure of up-and-down barrels. </a:t>
            </a:r>
          </a:p>
        </p:txBody>
      </p:sp>
      <p:pic>
        <p:nvPicPr>
          <p:cNvPr id="34820" name="Picture 4" descr="FIG5_2"/>
          <p:cNvPicPr>
            <a:picLocks noChangeAspect="1" noChangeArrowheads="1"/>
          </p:cNvPicPr>
          <p:nvPr/>
        </p:nvPicPr>
        <p:blipFill>
          <a:blip r:embed="rId3" cstate="print"/>
          <a:srcRect l="14008" t="3961" r="13618" b="8415"/>
          <a:stretch>
            <a:fillRect/>
          </a:stretch>
        </p:blipFill>
        <p:spPr bwMode="auto">
          <a:xfrm>
            <a:off x="396875" y="161925"/>
            <a:ext cx="3448050" cy="6562725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sz="3600"/>
              <a:t>Retinol-binding Protein (RBP)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800600"/>
            <a:ext cx="7772400" cy="167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structure of human plasma retinol-binding protein (RBP) is an up-and-down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barrel. A retinol molecule, vitamin A (yellow), is bound inside the barrel, between the two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sheets, such that its only hydrophilic part (an OH tail) is at the surface of the molecule</a:t>
            </a:r>
            <a:r>
              <a:rPr lang="en-US" sz="2000"/>
              <a:t>.</a:t>
            </a:r>
          </a:p>
        </p:txBody>
      </p:sp>
      <p:pic>
        <p:nvPicPr>
          <p:cNvPr id="35844" name="Picture 4" descr="FIG5_3"/>
          <p:cNvPicPr>
            <a:picLocks noChangeAspect="1" noChangeArrowheads="1"/>
          </p:cNvPicPr>
          <p:nvPr/>
        </p:nvPicPr>
        <p:blipFill>
          <a:blip r:embed="rId3" cstate="print"/>
          <a:srcRect l="14659" t="47780" r="43575" b="16698"/>
          <a:stretch>
            <a:fillRect/>
          </a:stretch>
        </p:blipFill>
        <p:spPr bwMode="auto">
          <a:xfrm>
            <a:off x="838200" y="914400"/>
            <a:ext cx="3157538" cy="3886200"/>
          </a:xfrm>
          <a:prstGeom prst="rect">
            <a:avLst/>
          </a:prstGeom>
          <a:noFill/>
        </p:spPr>
      </p:pic>
      <p:pic>
        <p:nvPicPr>
          <p:cNvPr id="35845" name="Picture 5" descr="FIG5_4"/>
          <p:cNvPicPr>
            <a:picLocks noChangeAspect="1" noChangeArrowheads="1"/>
          </p:cNvPicPr>
          <p:nvPr/>
        </p:nvPicPr>
        <p:blipFill>
          <a:blip r:embed="rId4" cstate="print"/>
          <a:srcRect l="1402" b="7457"/>
          <a:stretch>
            <a:fillRect/>
          </a:stretch>
        </p:blipFill>
        <p:spPr bwMode="auto">
          <a:xfrm>
            <a:off x="4572000" y="914400"/>
            <a:ext cx="3122613" cy="3733800"/>
          </a:xfrm>
          <a:prstGeom prst="rect">
            <a:avLst/>
          </a:prstGeom>
          <a:noFill/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b="1"/>
              <a:t>Amino Acid Sequence Reflects </a:t>
            </a:r>
            <a:r>
              <a:rPr lang="en-US" sz="3600" b="1">
                <a:latin typeface="Symbol" pitchFamily="18" charset="2"/>
              </a:rPr>
              <a:t>b</a:t>
            </a:r>
            <a:r>
              <a:rPr lang="en-US" sz="3600" b="1"/>
              <a:t> Structure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8813" y="3836988"/>
            <a:ext cx="7772400" cy="2736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Amino acid sequence of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 2, 3, and 4 in human plasma retinol-binding protein. </a:t>
            </a:r>
          </a:p>
          <a:p>
            <a:pPr>
              <a:lnSpc>
                <a:spcPct val="90000"/>
              </a:lnSpc>
            </a:pPr>
            <a:r>
              <a:rPr lang="en-US" sz="2400"/>
              <a:t>The sequences are listed in such a way that residues which point into the barrel are aligned. </a:t>
            </a:r>
          </a:p>
          <a:p>
            <a:pPr>
              <a:lnSpc>
                <a:spcPct val="90000"/>
              </a:lnSpc>
            </a:pPr>
            <a:r>
              <a:rPr lang="en-US" sz="2400"/>
              <a:t>These hydrophobic residues are shown by arrows and are colored green. The remaining residues are exposed to the solvent. </a:t>
            </a:r>
          </a:p>
        </p:txBody>
      </p:sp>
      <p:pic>
        <p:nvPicPr>
          <p:cNvPr id="36868" name="Picture 4" descr="FIG5_5"/>
          <p:cNvPicPr>
            <a:picLocks noChangeAspect="1" noChangeArrowheads="1"/>
          </p:cNvPicPr>
          <p:nvPr/>
        </p:nvPicPr>
        <p:blipFill>
          <a:blip r:embed="rId2" cstate="print"/>
          <a:srcRect b="20000"/>
          <a:stretch>
            <a:fillRect/>
          </a:stretch>
        </p:blipFill>
        <p:spPr bwMode="auto">
          <a:xfrm>
            <a:off x="98425" y="1108075"/>
            <a:ext cx="8991600" cy="2559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/>
              <a:t>Green Fluorescent Protein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419600" y="1203325"/>
            <a:ext cx="4419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69863" indent="-169863">
              <a:buFont typeface="Wingdings" pitchFamily="2" charset="2"/>
              <a:buChar char="§"/>
            </a:pPr>
            <a:r>
              <a:rPr lang="en-US" sz="2000" dirty="0"/>
              <a:t>from </a:t>
            </a:r>
            <a:r>
              <a:rPr lang="en-US" sz="2000" i="1" dirty="0" err="1"/>
              <a:t>Aequorea</a:t>
            </a:r>
            <a:r>
              <a:rPr lang="en-US" sz="2000" i="1" dirty="0"/>
              <a:t> </a:t>
            </a:r>
            <a:r>
              <a:rPr lang="en-US" sz="2000" i="1" dirty="0" err="1"/>
              <a:t>victoria</a:t>
            </a:r>
            <a:r>
              <a:rPr lang="en-US" sz="2000" dirty="0"/>
              <a:t> (jellyfish)</a:t>
            </a:r>
          </a:p>
          <a:p>
            <a:pPr marL="169863" indent="-169863">
              <a:buFont typeface="Wingdings" pitchFamily="2" charset="2"/>
              <a:buChar char="§"/>
            </a:pPr>
            <a:r>
              <a:rPr lang="en-US" sz="2000" dirty="0"/>
              <a:t>11-stranded </a:t>
            </a:r>
            <a:r>
              <a:rPr lang="en-US" sz="2000" dirty="0">
                <a:sym typeface="Symbol" pitchFamily="18" charset="2"/>
              </a:rPr>
              <a:t>-</a:t>
            </a:r>
            <a:r>
              <a:rPr lang="en-US" sz="2000" dirty="0" smtClean="0">
                <a:sym typeface="Symbol" pitchFamily="18" charset="2"/>
              </a:rPr>
              <a:t>barrel</a:t>
            </a:r>
            <a:endParaRPr lang="en-US" sz="2000" dirty="0">
              <a:sym typeface="Symbol" pitchFamily="18" charset="2"/>
            </a:endParaRPr>
          </a:p>
          <a:p>
            <a:pPr marL="169863" indent="-169863">
              <a:buFont typeface="Wingdings" pitchFamily="2" charset="2"/>
              <a:buChar char="§"/>
            </a:pPr>
            <a:r>
              <a:rPr lang="en-US" sz="2000" dirty="0" err="1">
                <a:sym typeface="Symbol" pitchFamily="18" charset="2"/>
              </a:rPr>
              <a:t>chromophore</a:t>
            </a:r>
            <a:r>
              <a:rPr lang="en-US" sz="2000" dirty="0">
                <a:sym typeface="Symbol" pitchFamily="18" charset="2"/>
              </a:rPr>
              <a:t> formed during folding (from residues S65, Y66, G67) is contained in the middle of the </a:t>
            </a:r>
            <a:r>
              <a:rPr lang="en-US" sz="2000" dirty="0" smtClean="0">
                <a:sym typeface="Symbol" pitchFamily="18" charset="2"/>
              </a:rPr>
              <a:t>barrel</a:t>
            </a:r>
            <a:endParaRPr lang="en-US" sz="2000" dirty="0">
              <a:sym typeface="Symbol" pitchFamily="18" charset="2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57200" y="6019800"/>
            <a:ext cx="36115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Excitation 395 nm and 475 nm</a:t>
            </a:r>
          </a:p>
          <a:p>
            <a:pPr algn="ctr"/>
            <a:r>
              <a:rPr lang="en-US" sz="2000"/>
              <a:t>Emission 506 nm</a:t>
            </a:r>
          </a:p>
        </p:txBody>
      </p:sp>
      <p:pic>
        <p:nvPicPr>
          <p:cNvPr id="46085" name="Picture 5" descr="Jellyfish lo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5513" y="3557588"/>
            <a:ext cx="3860800" cy="2593975"/>
          </a:xfrm>
          <a:prstGeom prst="rect">
            <a:avLst/>
          </a:prstGeom>
          <a:noFill/>
        </p:spPr>
      </p:pic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4792663" y="6173788"/>
            <a:ext cx="3733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000"/>
              <a:t>http://www.plantsci.cam.ac.uk/Haseloff/GFP/GFPbackgrnd.html</a:t>
            </a:r>
          </a:p>
        </p:txBody>
      </p:sp>
      <p:pic>
        <p:nvPicPr>
          <p:cNvPr id="46087" name="Picture 7" descr="gfp-1b9c-molscript-pic"/>
          <p:cNvPicPr>
            <a:picLocks noChangeAspect="1" noChangeArrowheads="1"/>
          </p:cNvPicPr>
          <p:nvPr/>
        </p:nvPicPr>
        <p:blipFill>
          <a:blip r:embed="rId4" cstate="print"/>
          <a:srcRect l="14400" t="2000" r="8400" b="6000"/>
          <a:stretch>
            <a:fillRect/>
          </a:stretch>
        </p:blipFill>
        <p:spPr bwMode="auto">
          <a:xfrm>
            <a:off x="476250" y="1676400"/>
            <a:ext cx="2890838" cy="4133850"/>
          </a:xfrm>
          <a:prstGeom prst="rect">
            <a:avLst/>
          </a:prstGeom>
          <a:noFill/>
        </p:spPr>
      </p:pic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83F5BB8602934E901C379216D58FB7" ma:contentTypeVersion="2" ma:contentTypeDescription="Create a new document." ma:contentTypeScope="" ma:versionID="d3a528f1a571bd88ede99df31e6bee79">
  <xsd:schema xmlns:xsd="http://www.w3.org/2001/XMLSchema" xmlns:xs="http://www.w3.org/2001/XMLSchema" xmlns:p="http://schemas.microsoft.com/office/2006/metadata/properties" xmlns:ns2="e57f319e-d321-449b-a617-f16f479646fb" targetNamespace="http://schemas.microsoft.com/office/2006/metadata/properties" ma:root="true" ma:fieldsID="8ef48633c36fe3ff4d95e44033e219d8" ns2:_="">
    <xsd:import namespace="e57f319e-d321-449b-a617-f16f479646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7f319e-d321-449b-a617-f16f479646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049BB5-92AA-4052-B900-0BC6BD62C030}"/>
</file>

<file path=customXml/itemProps2.xml><?xml version="1.0" encoding="utf-8"?>
<ds:datastoreItem xmlns:ds="http://schemas.openxmlformats.org/officeDocument/2006/customXml" ds:itemID="{31A5E094-DE01-4FB1-8CB5-BF6C3E19D130}"/>
</file>

<file path=customXml/itemProps3.xml><?xml version="1.0" encoding="utf-8"?>
<ds:datastoreItem xmlns:ds="http://schemas.openxmlformats.org/officeDocument/2006/customXml" ds:itemID="{9C51F4FA-FB08-4037-8EF5-BC1AD66461F5}"/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634</Words>
  <Application>Microsoft Office PowerPoint</Application>
  <PresentationFormat>On-screen Show (4:3)</PresentationFormat>
  <Paragraphs>45</Paragraphs>
  <Slides>16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Structure and Functional Biology</vt:lpstr>
      <vt:lpstr>Beta Structures</vt:lpstr>
      <vt:lpstr>Beta Barrels</vt:lpstr>
      <vt:lpstr>Slide 4</vt:lpstr>
      <vt:lpstr>Slide 5</vt:lpstr>
      <vt:lpstr>Up-and-down Barrel</vt:lpstr>
      <vt:lpstr>Retinol-binding Protein (RBP)</vt:lpstr>
      <vt:lpstr>Amino Acid Sequence Reflects b Structure</vt:lpstr>
      <vt:lpstr>Green Fluorescent Protein</vt:lpstr>
      <vt:lpstr>Greek Key Motifs</vt:lpstr>
      <vt:lpstr>Slide 11</vt:lpstr>
      <vt:lpstr>Slide 12</vt:lpstr>
      <vt:lpstr>The Fold of IgG Domains</vt:lpstr>
      <vt:lpstr>Gamma Crystallin Domain</vt:lpstr>
      <vt:lpstr>Complete g-crystallin Molecule</vt:lpstr>
      <vt:lpstr>Work Sheet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and Functional Biology</dc:title>
  <dc:creator>FA</dc:creator>
  <cp:lastModifiedBy>FA</cp:lastModifiedBy>
  <cp:revision>1</cp:revision>
  <dcterms:created xsi:type="dcterms:W3CDTF">2020-04-20T08:23:54Z</dcterms:created>
  <dcterms:modified xsi:type="dcterms:W3CDTF">2020-04-20T08:34:39Z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0x0101006A83F5BB8602934E901C379216D58FB7</vt:lpwstr>
  </property>
</Properties>
</file>